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61" r:id="rId4"/>
    <p:sldId id="260" r:id="rId5"/>
    <p:sldId id="264" r:id="rId6"/>
    <p:sldId id="263" r:id="rId7"/>
    <p:sldId id="262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826" y="-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0D951-4796-42E6-860F-BF331F70B503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5E42B8-F9EB-4AD1-B7C3-569E5632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922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E42B8-F9EB-4AD1-B7C3-569E5632EDC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1876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5E42B8-F9EB-4AD1-B7C3-569E5632EDC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8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57A5FD0-1AA5-4401-81C3-4422B6AB89A5}" type="datetimeFigureOut">
              <a:rPr lang="en-US" smtClean="0"/>
              <a:t>11/13/2016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DDE867-FCB1-4A6C-9218-4CDC1F160C3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610600" cy="1828800"/>
          </a:xfrm>
        </p:spPr>
        <p:txBody>
          <a:bodyPr/>
          <a:lstStyle/>
          <a:p>
            <a:r>
              <a:rPr lang="zh-CN" altLang="en-US" dirty="0" smtClean="0"/>
              <a:t>华夏毕</a:t>
            </a:r>
            <a:r>
              <a:rPr lang="zh-CN" altLang="en-US" dirty="0"/>
              <a:t>业考</a:t>
            </a:r>
            <a:r>
              <a:rPr lang="zh-CN" altLang="en-US" dirty="0" smtClean="0"/>
              <a:t>试</a:t>
            </a:r>
            <a:r>
              <a:rPr lang="en-US" altLang="zh-CN" dirty="0" smtClean="0"/>
              <a:t>HSK</a:t>
            </a:r>
            <a:r>
              <a:rPr lang="zh-CN" altLang="en-US" dirty="0" smtClean="0"/>
              <a:t>成绩分析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581400"/>
            <a:ext cx="7854696" cy="2410264"/>
          </a:xfrm>
        </p:spPr>
        <p:txBody>
          <a:bodyPr>
            <a:normAutofit/>
          </a:bodyPr>
          <a:lstStyle/>
          <a:p>
            <a:pPr algn="ctr"/>
            <a:endParaRPr lang="en-US" altLang="zh-CN" sz="3200" b="1" dirty="0" smtClean="0"/>
          </a:p>
          <a:p>
            <a:pPr algn="ctr"/>
            <a:r>
              <a:rPr lang="zh-CN" altLang="en-US" sz="3200" b="1" dirty="0" smtClean="0"/>
              <a:t>总校教</a:t>
            </a:r>
            <a:r>
              <a:rPr lang="zh-CN" altLang="en-US" sz="3200" b="1" dirty="0"/>
              <a:t>学</a:t>
            </a:r>
            <a:r>
              <a:rPr lang="zh-CN" altLang="en-US" sz="3200" b="1" dirty="0" smtClean="0"/>
              <a:t>部</a:t>
            </a:r>
            <a:endParaRPr lang="en-US" altLang="zh-CN" sz="3200" b="1" dirty="0" smtClean="0"/>
          </a:p>
          <a:p>
            <a:pPr algn="ctr"/>
            <a:endParaRPr lang="en-US" altLang="zh-CN" dirty="0" smtClean="0"/>
          </a:p>
          <a:p>
            <a:pPr algn="ctr"/>
            <a:r>
              <a:rPr lang="en-US" altLang="zh-CN" dirty="0" smtClean="0"/>
              <a:t>11/13/2016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5466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HSK</a:t>
            </a:r>
            <a:r>
              <a:rPr lang="zh-CN" altLang="en-US" dirty="0" smtClean="0"/>
              <a:t>四级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04800" y="1981200"/>
            <a:ext cx="8610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dirty="0" smtClean="0">
                <a:effectLst/>
              </a:rPr>
              <a:t>HSK</a:t>
            </a:r>
            <a:r>
              <a:rPr lang="zh-CN" altLang="en-US" sz="2800" dirty="0" smtClean="0">
                <a:effectLst/>
              </a:rPr>
              <a:t>（四级）考查考生的汉语应用能力，通过</a:t>
            </a:r>
            <a:r>
              <a:rPr lang="en-US" altLang="zh-CN" sz="2800" dirty="0" smtClean="0">
                <a:effectLst/>
              </a:rPr>
              <a:t>HSK</a:t>
            </a:r>
            <a:r>
              <a:rPr lang="zh-CN" altLang="en-US" sz="2800" dirty="0" smtClean="0">
                <a:effectLst/>
              </a:rPr>
              <a:t>（四级）的考生可以用汉语就较广泛领域的话题进行谈论，比较流利地与汉语为母语者进行交流。</a:t>
            </a:r>
          </a:p>
          <a:p>
            <a:r>
              <a:rPr lang="zh-CN" altLang="en-US" sz="2800" dirty="0" smtClean="0">
                <a:effectLst/>
              </a:rPr>
              <a:t> </a:t>
            </a:r>
          </a:p>
          <a:p>
            <a:r>
              <a:rPr lang="zh-CN" altLang="en-US" sz="2800" b="1" dirty="0" smtClean="0">
                <a:effectLst/>
              </a:rPr>
              <a:t>一、考试对象</a:t>
            </a:r>
            <a:endParaRPr lang="zh-CN" altLang="en-US" sz="2800" dirty="0" smtClean="0">
              <a:effectLst/>
            </a:endParaRPr>
          </a:p>
          <a:p>
            <a:r>
              <a:rPr lang="en-US" altLang="zh-CN" sz="2800" dirty="0" smtClean="0">
                <a:effectLst/>
              </a:rPr>
              <a:t>HSK</a:t>
            </a:r>
            <a:r>
              <a:rPr lang="zh-CN" altLang="en-US" sz="2800" dirty="0" smtClean="0">
                <a:effectLst/>
              </a:rPr>
              <a:t>（四级）主要面向按每周</a:t>
            </a:r>
            <a:r>
              <a:rPr lang="en-US" altLang="zh-CN" sz="2800" dirty="0" smtClean="0">
                <a:effectLst/>
              </a:rPr>
              <a:t>2-4</a:t>
            </a:r>
            <a:r>
              <a:rPr lang="zh-CN" altLang="en-US" sz="2800" dirty="0" smtClean="0">
                <a:effectLst/>
              </a:rPr>
              <a:t>课时进度学习汉语四个学期（两学年），掌握</a:t>
            </a:r>
            <a:r>
              <a:rPr lang="en-US" altLang="zh-CN" sz="2800" dirty="0" smtClean="0">
                <a:effectLst/>
              </a:rPr>
              <a:t>1200</a:t>
            </a:r>
            <a:r>
              <a:rPr lang="zh-CN" altLang="en-US" sz="2800" dirty="0" smtClean="0">
                <a:effectLst/>
              </a:rPr>
              <a:t>个常用词语的考生。</a:t>
            </a:r>
          </a:p>
          <a:p>
            <a:r>
              <a:rPr lang="zh-CN" altLang="en-US" sz="2800" dirty="0" smtClean="0">
                <a:effectLst/>
              </a:rPr>
              <a:t> </a:t>
            </a:r>
          </a:p>
          <a:p>
            <a:r>
              <a:rPr lang="zh-CN" altLang="en-US" sz="2800" b="1" dirty="0" smtClean="0">
                <a:effectLst/>
              </a:rPr>
              <a:t>二、考试内容</a:t>
            </a:r>
            <a:endParaRPr lang="zh-CN" altLang="en-US" sz="2800" dirty="0" smtClean="0">
              <a:effectLst/>
            </a:endParaRPr>
          </a:p>
          <a:p>
            <a:r>
              <a:rPr lang="en-US" altLang="zh-CN" sz="2800" dirty="0" smtClean="0">
                <a:effectLst/>
              </a:rPr>
              <a:t>HSK</a:t>
            </a:r>
            <a:r>
              <a:rPr lang="zh-CN" altLang="en-US" sz="2800" dirty="0" smtClean="0">
                <a:effectLst/>
              </a:rPr>
              <a:t>（四级）共</a:t>
            </a:r>
            <a:r>
              <a:rPr lang="en-US" altLang="zh-CN" sz="2800" dirty="0" smtClean="0">
                <a:effectLst/>
              </a:rPr>
              <a:t>100</a:t>
            </a:r>
            <a:r>
              <a:rPr lang="zh-CN" altLang="en-US" sz="2800" dirty="0" smtClean="0">
                <a:effectLst/>
              </a:rPr>
              <a:t>题，分听力、阅读、书写三部分。</a:t>
            </a:r>
          </a:p>
          <a:p>
            <a:r>
              <a:rPr lang="zh-CN" altLang="en-US" sz="2800" dirty="0" smtClean="0"/>
              <a:t> 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6477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400" b="1" dirty="0"/>
              <a:t>成绩一览</a:t>
            </a:r>
            <a:endParaRPr lang="en-US" sz="4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8259926"/>
              </p:ext>
            </p:extLst>
          </p:nvPr>
        </p:nvGraphicFramePr>
        <p:xfrm>
          <a:off x="304800" y="1511300"/>
          <a:ext cx="8534400" cy="5044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828800"/>
                <a:gridCol w="2133600"/>
                <a:gridCol w="2895600"/>
              </a:tblGrid>
              <a:tr h="929350"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zh-CN" altLang="en-US" dirty="0" smtClean="0"/>
                        <a:t>年度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zh-CN" altLang="en-US" dirty="0" smtClean="0"/>
                        <a:t>考试人数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zh-CN" altLang="en-US" dirty="0" smtClean="0"/>
                        <a:t>平均分数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 smtClean="0"/>
                    </a:p>
                    <a:p>
                      <a:pPr algn="ctr"/>
                      <a:r>
                        <a:rPr lang="zh-CN" altLang="en-US" dirty="0" smtClean="0"/>
                        <a:t>通过人数（占考试人数的百分比）</a:t>
                      </a:r>
                      <a:endParaRPr lang="en-US" dirty="0"/>
                    </a:p>
                  </a:txBody>
                  <a:tcPr/>
                </a:tc>
              </a:tr>
              <a:tr h="761550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b="1" dirty="0" smtClean="0">
                          <a:latin typeface="+mn-ea"/>
                          <a:ea typeface="+mn-ea"/>
                        </a:rPr>
                        <a:t>2012</a:t>
                      </a:r>
                      <a:endParaRPr lang="en-US" sz="24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251.68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274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 （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97.16%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）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61550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b="1" dirty="0" smtClean="0">
                          <a:latin typeface="+mn-ea"/>
                          <a:ea typeface="+mn-ea"/>
                        </a:rPr>
                        <a:t>2013</a:t>
                      </a:r>
                      <a:endParaRPr lang="en-US" sz="24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221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246.1 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217 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98.19%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）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 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61550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b="1" dirty="0" smtClean="0">
                          <a:latin typeface="+mn-ea"/>
                          <a:ea typeface="+mn-ea"/>
                        </a:rPr>
                        <a:t>2014</a:t>
                      </a:r>
                      <a:endParaRPr lang="en-US" sz="24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264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257.3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262 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99.24%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）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61550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b="1" dirty="0" smtClean="0">
                          <a:latin typeface="+mn-ea"/>
                          <a:ea typeface="+mn-ea"/>
                        </a:rPr>
                        <a:t>2015</a:t>
                      </a:r>
                      <a:endParaRPr lang="en-US" sz="24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258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254.31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255 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98.83%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）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761550">
                <a:tc>
                  <a:txBody>
                    <a:bodyPr/>
                    <a:lstStyle/>
                    <a:p>
                      <a:pPr algn="ctr"/>
                      <a:endParaRPr lang="en-US" sz="2400" b="1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b="1" dirty="0" smtClean="0">
                          <a:latin typeface="+mn-ea"/>
                          <a:ea typeface="+mn-ea"/>
                        </a:rPr>
                        <a:t>2016</a:t>
                      </a:r>
                      <a:endParaRPr lang="en-US" sz="2400" b="1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247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254.61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237 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（</a:t>
                      </a:r>
                      <a:r>
                        <a:rPr lang="en-US" altLang="zh-CN" sz="2400" dirty="0" smtClean="0">
                          <a:latin typeface="+mn-ea"/>
                          <a:ea typeface="+mn-ea"/>
                        </a:rPr>
                        <a:t>95.95%</a:t>
                      </a:r>
                      <a:r>
                        <a:rPr lang="zh-CN" altLang="en-US" sz="2400" dirty="0" smtClean="0">
                          <a:latin typeface="+mn-ea"/>
                          <a:ea typeface="+mn-ea"/>
                        </a:rPr>
                        <a:t>）</a:t>
                      </a:r>
                      <a:endParaRPr 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4750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zh-CN" altLang="en-US" sz="4400" b="1" dirty="0" smtClean="0"/>
              <a:t>听力成绩</a:t>
            </a:r>
            <a:endParaRPr lang="en-US" sz="4400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599423"/>
              </p:ext>
            </p:extLst>
          </p:nvPr>
        </p:nvGraphicFramePr>
        <p:xfrm>
          <a:off x="304800" y="1499235"/>
          <a:ext cx="8534400" cy="5053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学年</a:t>
                      </a:r>
                      <a:endParaRPr lang="zh-CN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80-100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分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60-79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分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分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022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/>
          <a:lstStyle/>
          <a:p>
            <a:pPr algn="ctr"/>
            <a:r>
              <a:rPr lang="zh-CN" altLang="en-US" b="1" dirty="0" smtClean="0"/>
              <a:t>阅读成绩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187567"/>
              </p:ext>
            </p:extLst>
          </p:nvPr>
        </p:nvGraphicFramePr>
        <p:xfrm>
          <a:off x="304800" y="1524000"/>
          <a:ext cx="8458200" cy="50539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学年</a:t>
                      </a:r>
                      <a:endParaRPr lang="zh-CN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80-100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分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60-79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分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分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8%</a:t>
                      </a: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6%</a:t>
                      </a: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9%</a:t>
                      </a:r>
                    </a:p>
                  </a:txBody>
                  <a:tcPr marL="9525" marR="9525" marT="9525" marB="0" anchor="b"/>
                </a:tc>
              </a:tr>
              <a:tr h="838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4304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pPr algn="ctr"/>
            <a:r>
              <a:rPr lang="zh-CN" altLang="en-US" b="1" dirty="0"/>
              <a:t>写作</a:t>
            </a:r>
            <a:r>
              <a:rPr lang="zh-CN" altLang="en-US" b="1" dirty="0" smtClean="0"/>
              <a:t>成绩</a:t>
            </a:r>
            <a:endParaRPr lang="en-US" b="1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99163"/>
              </p:ext>
            </p:extLst>
          </p:nvPr>
        </p:nvGraphicFramePr>
        <p:xfrm>
          <a:off x="381000" y="1676404"/>
          <a:ext cx="8458200" cy="4952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50"/>
                <a:gridCol w="2114550"/>
                <a:gridCol w="2114550"/>
                <a:gridCol w="2114550"/>
              </a:tblGrid>
              <a:tr h="902416">
                <a:tc>
                  <a:txBody>
                    <a:bodyPr/>
                    <a:lstStyle/>
                    <a:p>
                      <a:pPr algn="ctr" fontAlgn="b"/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学年</a:t>
                      </a:r>
                      <a:endParaRPr lang="zh-CN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zh-CN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</a:p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80-100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分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60-79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分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&lt;</a:t>
                      </a: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60</a:t>
                      </a:r>
                      <a:r>
                        <a:rPr lang="zh-CN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分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810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</a:tr>
              <a:tr h="810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7%</a:t>
                      </a:r>
                    </a:p>
                  </a:txBody>
                  <a:tcPr marL="9525" marR="9525" marT="9525" marB="0" anchor="b"/>
                </a:tc>
              </a:tr>
              <a:tr h="810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3%</a:t>
                      </a:r>
                    </a:p>
                  </a:txBody>
                  <a:tcPr marL="9525" marR="9525" marT="9525" marB="0" anchor="b"/>
                </a:tc>
              </a:tr>
              <a:tr h="810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5%</a:t>
                      </a:r>
                    </a:p>
                  </a:txBody>
                  <a:tcPr marL="9525" marR="9525" marT="9525" marB="0" anchor="b"/>
                </a:tc>
              </a:tr>
              <a:tr h="8101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33%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10%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04304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371600"/>
            <a:ext cx="8305800" cy="1143000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/>
              <a:t> 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dirty="0"/>
              <a:t/>
            </a:r>
            <a:br>
              <a:rPr lang="en-US" altLang="zh-CN" dirty="0"/>
            </a:b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en-US" altLang="zh-CN" sz="7300" dirty="0"/>
              <a:t/>
            </a:r>
            <a:br>
              <a:rPr lang="en-US" altLang="zh-CN" sz="7300" dirty="0"/>
            </a:br>
            <a:r>
              <a:rPr lang="zh-CN" altLang="en-US" sz="7300" dirty="0" smtClean="0"/>
              <a:t>问题与改进</a:t>
            </a:r>
            <a:endParaRPr lang="en-US" sz="7300" dirty="0"/>
          </a:p>
        </p:txBody>
      </p:sp>
    </p:spTree>
    <p:extLst>
      <p:ext uri="{BB962C8B-B14F-4D97-AF65-F5344CB8AC3E}">
        <p14:creationId xmlns:p14="http://schemas.microsoft.com/office/powerpoint/2010/main" val="132048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8400" y="2342971"/>
            <a:ext cx="480131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7200" dirty="0" smtClean="0"/>
              <a:t>感谢！！！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203415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5383</TotalTime>
  <Words>305</Words>
  <Application>Microsoft Office PowerPoint</Application>
  <PresentationFormat>On-screen Show (4:3)</PresentationFormat>
  <Paragraphs>145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华夏毕业考试HSK成绩分析</vt:lpstr>
      <vt:lpstr>HSK四级</vt:lpstr>
      <vt:lpstr>成绩一览</vt:lpstr>
      <vt:lpstr>听力成绩</vt:lpstr>
      <vt:lpstr>阅读成绩</vt:lpstr>
      <vt:lpstr>写作成绩</vt:lpstr>
      <vt:lpstr>         问题与改进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华夏毕业考试HSK成绩分析</dc:title>
  <dc:creator>Lanwei Xu</dc:creator>
  <cp:lastModifiedBy>Lanwei Xu</cp:lastModifiedBy>
  <cp:revision>15</cp:revision>
  <dcterms:created xsi:type="dcterms:W3CDTF">2016-11-05T20:18:38Z</dcterms:created>
  <dcterms:modified xsi:type="dcterms:W3CDTF">2016-11-13T13:23:46Z</dcterms:modified>
</cp:coreProperties>
</file>