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94" r:id="rId3"/>
    <p:sldId id="291" r:id="rId4"/>
    <p:sldId id="292" r:id="rId5"/>
    <p:sldId id="293" r:id="rId6"/>
    <p:sldId id="258" r:id="rId7"/>
    <p:sldId id="259" r:id="rId8"/>
    <p:sldId id="261" r:id="rId9"/>
    <p:sldId id="282" r:id="rId10"/>
    <p:sldId id="262" r:id="rId11"/>
    <p:sldId id="287" r:id="rId12"/>
    <p:sldId id="270" r:id="rId13"/>
    <p:sldId id="283" r:id="rId14"/>
    <p:sldId id="285" r:id="rId15"/>
    <p:sldId id="295" r:id="rId16"/>
    <p:sldId id="286" r:id="rId17"/>
    <p:sldId id="284" r:id="rId18"/>
    <p:sldId id="266" r:id="rId19"/>
    <p:sldId id="257" r:id="rId20"/>
    <p:sldId id="267" r:id="rId21"/>
    <p:sldId id="268" r:id="rId22"/>
    <p:sldId id="264" r:id="rId23"/>
    <p:sldId id="271" r:id="rId24"/>
    <p:sldId id="27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67" autoAdjust="0"/>
    <p:restoredTop sz="89016" autoAdjust="0"/>
  </p:normalViewPr>
  <p:slideViewPr>
    <p:cSldViewPr>
      <p:cViewPr>
        <p:scale>
          <a:sx n="100" d="100"/>
          <a:sy n="100" d="100"/>
        </p:scale>
        <p:origin x="-1932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1412B9F-8ADA-455C-8BF7-C6B665B99DD2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FE2A57-53A5-451C-A6F4-7ADB2E9618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743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0AF033-6E3E-4C15-82D9-8CE5BDB2E895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0C4250C-B4DB-4772-A239-18D9B04A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40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我们华人子弟， 大都有上中文学校的经历，有的学了几年就放弃了，少数同学可以坚持到毕业。为什么学中文这么难？作为中文学校的老师，我们可以通过怎样的教学方法，手段，来帮助这些孩子学好中文？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老师 学生 家长的配合 缺一不可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35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03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老师 学生 家长的配合 缺一不可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354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老师 学生 家长的配合 缺一不可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354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1" dirty="0"/>
              <a:t>老师 学生 家长的配合 缺一不可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C4250C-B4DB-4772-A239-18D9B04A97A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3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09DB1F-7C76-42D3-BCDB-2DC84CA79F44}" type="datetimeFigureOut">
              <a:rPr lang="en-US" smtClean="0"/>
              <a:t>11/11/2016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2B2433-9D5C-4590-9184-684449ECA0E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76400"/>
            <a:ext cx="7162800" cy="838200"/>
          </a:xfrm>
        </p:spPr>
        <p:txBody>
          <a:bodyPr>
            <a:noAutofit/>
          </a:bodyPr>
          <a:lstStyle/>
          <a:p>
            <a:r>
              <a:rPr lang="zh-CN" altLang="en-US" sz="48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中高级中文教学方法探讨</a:t>
            </a:r>
            <a:endParaRPr lang="en-US" sz="48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429000"/>
            <a:ext cx="4800600" cy="2438400"/>
          </a:xfrm>
        </p:spPr>
        <p:txBody>
          <a:bodyPr>
            <a:noAutofit/>
          </a:bodyPr>
          <a:lstStyle/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李虹</a:t>
            </a:r>
            <a:endParaRPr lang="en-US" altLang="zh-CN" sz="3200" b="1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endParaRPr lang="en-US" altLang="zh-CN" sz="3200" b="1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algn="ctr"/>
            <a:r>
              <a:rPr lang="zh-CN" altLang="en-US" sz="32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华夏普</a:t>
            </a:r>
            <a:r>
              <a:rPr lang="zh-CN" altLang="en-US" sz="32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兰斯堡中文学校</a:t>
            </a:r>
            <a:endParaRPr lang="en-US" sz="32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0270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00100" y="1066800"/>
            <a:ext cx="8305800" cy="685800"/>
          </a:xfrm>
        </p:spPr>
        <p:txBody>
          <a:bodyPr>
            <a:noAutofit/>
          </a:bodyPr>
          <a:lstStyle/>
          <a:p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如何利用            攻克识字关？</a:t>
            </a:r>
            <a:endParaRPr lang="en-US" sz="4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pic>
        <p:nvPicPr>
          <p:cNvPr id="7" name="Picture 2" descr="Image result for 千字冲关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43000"/>
            <a:ext cx="2725536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05000" y="2590800"/>
            <a:ext cx="6096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>
                <a:latin typeface="+mn-ea"/>
              </a:rPr>
              <a:t>普兰斯堡中文学</a:t>
            </a:r>
            <a:r>
              <a:rPr lang="zh-CN" altLang="en-US" sz="3600" b="1" dirty="0" smtClean="0">
                <a:latin typeface="+mn-ea"/>
              </a:rPr>
              <a:t>校首</a:t>
            </a:r>
            <a:r>
              <a:rPr lang="zh-CN" altLang="en-US" sz="3600" b="1" dirty="0">
                <a:latin typeface="+mn-ea"/>
              </a:rPr>
              <a:t>届“千字冲关”汉字听写比赛已于</a:t>
            </a:r>
            <a:r>
              <a:rPr lang="en-US" altLang="zh-CN" sz="3600" b="1" dirty="0" smtClean="0">
                <a:latin typeface="+mn-ea"/>
              </a:rPr>
              <a:t>2016</a:t>
            </a:r>
            <a:r>
              <a:rPr lang="zh-CN" altLang="en-US" sz="3600" b="1" dirty="0" smtClean="0">
                <a:latin typeface="+mn-ea"/>
              </a:rPr>
              <a:t>年</a:t>
            </a:r>
            <a:r>
              <a:rPr lang="en-US" altLang="zh-CN" sz="3600" b="1" dirty="0">
                <a:latin typeface="+mn-ea"/>
              </a:rPr>
              <a:t>5</a:t>
            </a:r>
            <a:r>
              <a:rPr lang="zh-CN" altLang="en-US" sz="3600" b="1" dirty="0" smtClean="0">
                <a:latin typeface="+mn-ea"/>
              </a:rPr>
              <a:t>月</a:t>
            </a:r>
            <a:r>
              <a:rPr lang="zh-CN" altLang="en-US" sz="3600" b="1" dirty="0">
                <a:latin typeface="+mn-ea"/>
              </a:rPr>
              <a:t>圆满举行。整个活动受到学校、家</a:t>
            </a:r>
            <a:r>
              <a:rPr lang="zh-CN" altLang="en-US" sz="3600" b="1" dirty="0" smtClean="0">
                <a:latin typeface="+mn-ea"/>
              </a:rPr>
              <a:t>长</a:t>
            </a:r>
            <a:r>
              <a:rPr lang="zh-CN" altLang="en-US" sz="3600" b="1" dirty="0">
                <a:latin typeface="+mn-ea"/>
              </a:rPr>
              <a:t>和</a:t>
            </a:r>
            <a:r>
              <a:rPr lang="zh-CN" altLang="en-US" sz="3600" b="1" dirty="0" smtClean="0">
                <a:latin typeface="+mn-ea"/>
              </a:rPr>
              <a:t>孩</a:t>
            </a:r>
            <a:r>
              <a:rPr lang="zh-CN" altLang="en-US" sz="3600" b="1" dirty="0">
                <a:latin typeface="+mn-ea"/>
              </a:rPr>
              <a:t>子们</a:t>
            </a:r>
            <a:r>
              <a:rPr lang="zh-CN" altLang="en-US" sz="3600" b="1" dirty="0" smtClean="0">
                <a:latin typeface="+mn-ea"/>
              </a:rPr>
              <a:t>的大</a:t>
            </a:r>
            <a:r>
              <a:rPr lang="zh-CN" altLang="en-US" sz="3600" b="1" dirty="0">
                <a:latin typeface="+mn-ea"/>
              </a:rPr>
              <a:t>力</a:t>
            </a:r>
            <a:r>
              <a:rPr lang="zh-CN" altLang="en-US" sz="3600" b="1" dirty="0" smtClean="0">
                <a:latin typeface="+mn-ea"/>
              </a:rPr>
              <a:t>支</a:t>
            </a:r>
            <a:r>
              <a:rPr lang="zh-CN" altLang="en-US" sz="3600" b="1" dirty="0">
                <a:latin typeface="+mn-ea"/>
              </a:rPr>
              <a:t>持</a:t>
            </a:r>
            <a:r>
              <a:rPr lang="zh-CN" altLang="en-US" sz="3600" b="1" dirty="0" smtClean="0">
                <a:latin typeface="+mn-ea"/>
              </a:rPr>
              <a:t>，</a:t>
            </a:r>
            <a:r>
              <a:rPr lang="zh-CN" altLang="en-US" sz="3600" b="1" dirty="0">
                <a:latin typeface="+mn-ea"/>
              </a:rPr>
              <a:t>极大</a:t>
            </a:r>
            <a:r>
              <a:rPr lang="zh-CN" altLang="en-US" sz="3600" b="1" dirty="0" smtClean="0">
                <a:latin typeface="+mn-ea"/>
              </a:rPr>
              <a:t>地</a:t>
            </a:r>
            <a:r>
              <a:rPr lang="zh-CN" altLang="en-US" sz="3600" b="1" dirty="0">
                <a:latin typeface="+mn-ea"/>
              </a:rPr>
              <a:t>提高</a:t>
            </a:r>
            <a:r>
              <a:rPr lang="zh-CN" altLang="en-US" sz="3600" b="1" dirty="0" smtClean="0">
                <a:latin typeface="+mn-ea"/>
              </a:rPr>
              <a:t>了</a:t>
            </a:r>
            <a:r>
              <a:rPr lang="zh-CN" altLang="en-US" sz="3600" b="1" dirty="0">
                <a:latin typeface="+mn-ea"/>
              </a:rPr>
              <a:t>同学</a:t>
            </a:r>
            <a:r>
              <a:rPr lang="zh-CN" altLang="en-US" sz="3600" b="1" dirty="0" smtClean="0">
                <a:latin typeface="+mn-ea"/>
              </a:rPr>
              <a:t>们</a:t>
            </a:r>
            <a:r>
              <a:rPr lang="zh-CN" altLang="en-US" sz="3600" b="1" dirty="0">
                <a:latin typeface="+mn-ea"/>
              </a:rPr>
              <a:t>掌</a:t>
            </a:r>
            <a:r>
              <a:rPr lang="zh-CN" altLang="en-US" sz="3600" b="1" dirty="0" smtClean="0">
                <a:latin typeface="+mn-ea"/>
              </a:rPr>
              <a:t>握常用词语的水平。</a:t>
            </a:r>
            <a:endParaRPr lang="en-US" sz="36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467600" cy="868362"/>
          </a:xfrm>
        </p:spPr>
        <p:txBody>
          <a:bodyPr/>
          <a:lstStyle/>
          <a:p>
            <a:pPr algn="ctr"/>
            <a:r>
              <a:rPr lang="zh-CN" altLang="en-US" sz="3200" b="1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华夏普兰斯堡中文学校听写比赛细则 </a:t>
            </a:r>
            <a:endParaRPr lang="en-US" altLang="zh-CN" sz="3200" b="1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600200"/>
            <a:ext cx="8153400" cy="4873752"/>
          </a:xfrm>
        </p:spPr>
        <p:txBody>
          <a:bodyPr>
            <a:normAutofit/>
          </a:bodyPr>
          <a:lstStyle/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凡是我们学校的学生都有资格参加比赛。 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比赛设 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个级别。  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17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级参加者是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1-2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年级学生；试卷出自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级词汇表。  </a:t>
            </a:r>
            <a:endParaRPr lang="en-US" altLang="zh-CN" sz="17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17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级参加者是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3-4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年级学生；试卷出自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级词汇表。  </a:t>
            </a:r>
            <a:endParaRPr lang="en-US" altLang="zh-CN" sz="17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17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级参加者是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5-6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年级学生；试卷出自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3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级词汇表。  </a:t>
            </a:r>
            <a:endParaRPr lang="en-US" altLang="zh-CN" sz="17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lvl="1"/>
            <a:r>
              <a:rPr lang="en-US" altLang="zh-CN" sz="17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级参加者是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年级及以上学生；试卷出自 </a:t>
            </a:r>
            <a:r>
              <a:rPr lang="en-US" altLang="zh-CN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4 </a:t>
            </a:r>
            <a:r>
              <a:rPr lang="zh-CN" altLang="en-US" sz="1700" b="1" dirty="0">
                <a:latin typeface="KaiTi" panose="02010609060101010101" pitchFamily="49" charset="-122"/>
                <a:ea typeface="KaiTi" panose="02010609060101010101" pitchFamily="49" charset="-122"/>
              </a:rPr>
              <a:t>级词汇表。 </a:t>
            </a:r>
            <a:endParaRPr lang="en-US" altLang="zh-CN" sz="17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一个学生只能参加一个级别比赛。 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在中国学习中文两年及其以上者，鼓励参加比赛，但为公平起见，合 格者只能获得级别证书，不参加获奖评比 。 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凡参加规定级别比赛的学生，合格者发合格证书的同时并参加评奖； 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altLang="zh-CN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en-US" altLang="zh-CN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2000" b="1" dirty="0">
                <a:latin typeface="KaiTi" panose="02010609060101010101" pitchFamily="49" charset="-122"/>
                <a:ea typeface="KaiTi" panose="02010609060101010101" pitchFamily="49" charset="-122"/>
              </a:rPr>
              <a:t>关于学生参加越级比赛的规定</a:t>
            </a:r>
            <a:r>
              <a:rPr lang="zh-CN" alt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20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sz="20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7. ………</a:t>
            </a:r>
            <a:endParaRPr lang="en-US" sz="20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82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179468"/>
              </p:ext>
            </p:extLst>
          </p:nvPr>
        </p:nvGraphicFramePr>
        <p:xfrm>
          <a:off x="2057400" y="1371600"/>
          <a:ext cx="6614161" cy="4648200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322003"/>
                <a:gridCol w="1268797"/>
                <a:gridCol w="1219200"/>
                <a:gridCol w="1480776"/>
                <a:gridCol w="1323385"/>
              </a:tblGrid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1. </a:t>
                      </a:r>
                      <a:r>
                        <a:rPr lang="zh-CN" sz="2000" b="1" dirty="0">
                          <a:effectLst/>
                        </a:rPr>
                        <a:t>阿姨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2. 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爱好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3. </a:t>
                      </a:r>
                      <a:r>
                        <a:rPr lang="zh-CN" sz="2000" b="1" dirty="0">
                          <a:effectLst/>
                        </a:rPr>
                        <a:t>爱情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4. </a:t>
                      </a:r>
                      <a:r>
                        <a:rPr lang="zh-CN" sz="2000" b="1" dirty="0">
                          <a:effectLst/>
                        </a:rPr>
                        <a:t>安静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5. 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安排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6. 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安全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7. 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按时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8. </a:t>
                      </a:r>
                      <a:r>
                        <a:rPr lang="zh-CN" sz="2000" b="1" dirty="0">
                          <a:effectLst/>
                        </a:rPr>
                        <a:t>按照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9. </a:t>
                      </a:r>
                      <a:r>
                        <a:rPr lang="zh-CN" sz="2000" b="1" dirty="0">
                          <a:effectLst/>
                        </a:rPr>
                        <a:t>爸爸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10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办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法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11.</a:t>
                      </a:r>
                      <a:r>
                        <a:rPr lang="zh-CN" sz="2000" b="1">
                          <a:effectLst/>
                        </a:rPr>
                        <a:t>办公室</a:t>
                      </a:r>
                      <a:endParaRPr lang="en-US" sz="2000" b="1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12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帮</a:t>
                      </a:r>
                      <a:r>
                        <a:rPr lang="zh-CN" sz="2000" b="1" dirty="0">
                          <a:effectLst/>
                        </a:rPr>
                        <a:t>忙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13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帮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助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14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傍</a:t>
                      </a:r>
                      <a:r>
                        <a:rPr lang="zh-CN" sz="2000" b="1" dirty="0">
                          <a:effectLst/>
                        </a:rPr>
                        <a:t>晚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15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包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括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16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保</a:t>
                      </a:r>
                      <a:r>
                        <a:rPr lang="zh-CN" sz="2000" b="1" dirty="0">
                          <a:effectLst/>
                        </a:rPr>
                        <a:t>护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17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保</a:t>
                      </a:r>
                      <a:r>
                        <a:rPr lang="zh-CN" sz="2000" b="1" dirty="0">
                          <a:effectLst/>
                        </a:rPr>
                        <a:t>证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18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抱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歉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19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报</a:t>
                      </a:r>
                      <a:r>
                        <a:rPr lang="zh-CN" sz="2000" b="1" dirty="0">
                          <a:effectLst/>
                        </a:rPr>
                        <a:t>道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20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报</a:t>
                      </a:r>
                      <a:r>
                        <a:rPr lang="zh-CN" sz="2000" b="1" dirty="0">
                          <a:effectLst/>
                        </a:rPr>
                        <a:t>名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21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报</a:t>
                      </a:r>
                      <a:r>
                        <a:rPr lang="zh-CN" sz="2000" b="1" dirty="0">
                          <a:effectLst/>
                        </a:rPr>
                        <a:t>纸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22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杯</a:t>
                      </a:r>
                      <a:r>
                        <a:rPr lang="zh-CN" sz="2000" b="1" dirty="0">
                          <a:effectLst/>
                        </a:rPr>
                        <a:t>子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23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北方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24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北</a:t>
                      </a:r>
                      <a:r>
                        <a:rPr lang="zh-CN" sz="2000" b="1" dirty="0">
                          <a:effectLst/>
                        </a:rPr>
                        <a:t>京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25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本</a:t>
                      </a:r>
                      <a:r>
                        <a:rPr lang="zh-CN" sz="2000" b="1" dirty="0">
                          <a:effectLst/>
                        </a:rPr>
                        <a:t>来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7831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26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鼻</a:t>
                      </a:r>
                      <a:r>
                        <a:rPr lang="zh-CN" sz="2000" b="1" dirty="0">
                          <a:effectLst/>
                        </a:rPr>
                        <a:t>子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27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比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较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28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比</a:t>
                      </a:r>
                      <a:r>
                        <a:rPr lang="zh-CN" sz="2000" b="1" dirty="0">
                          <a:effectLst/>
                        </a:rPr>
                        <a:t>赛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29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笔</a:t>
                      </a:r>
                      <a:r>
                        <a:rPr lang="zh-CN" sz="2000" b="1" dirty="0">
                          <a:effectLst/>
                        </a:rPr>
                        <a:t>记本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30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必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须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31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毕</a:t>
                      </a:r>
                      <a:r>
                        <a:rPr lang="zh-CN" sz="2000" b="1" dirty="0">
                          <a:effectLst/>
                        </a:rPr>
                        <a:t>业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32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变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化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33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标</a:t>
                      </a:r>
                      <a:r>
                        <a:rPr lang="zh-CN" sz="2000" b="1" dirty="0">
                          <a:effectLst/>
                        </a:rPr>
                        <a:t>准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34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表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达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35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表</a:t>
                      </a:r>
                      <a:r>
                        <a:rPr lang="zh-CN" sz="2000" b="1" dirty="0">
                          <a:effectLst/>
                        </a:rPr>
                        <a:t>格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19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36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表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示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37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表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现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38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表</a:t>
                      </a:r>
                      <a:r>
                        <a:rPr lang="zh-CN" sz="2000" b="1" dirty="0">
                          <a:effectLst/>
                        </a:rPr>
                        <a:t>演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FF"/>
                          </a:solidFill>
                          <a:effectLst/>
                        </a:rPr>
                        <a:t>39</a:t>
                      </a:r>
                      <a:r>
                        <a:rPr lang="en-US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solidFill>
                            <a:srgbClr val="0000FF"/>
                          </a:solidFill>
                          <a:effectLst/>
                        </a:rPr>
                        <a:t>表</a:t>
                      </a:r>
                      <a:r>
                        <a:rPr lang="zh-CN" sz="2000" b="1" dirty="0">
                          <a:solidFill>
                            <a:srgbClr val="0000FF"/>
                          </a:solidFill>
                          <a:effectLst/>
                        </a:rPr>
                        <a:t>扬</a:t>
                      </a:r>
                      <a:endParaRPr lang="en-US" sz="2000" b="1" dirty="0">
                        <a:solidFill>
                          <a:srgbClr val="0000FF"/>
                        </a:solidFill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40</a:t>
                      </a:r>
                      <a:r>
                        <a:rPr lang="en-US" sz="2000" b="1" dirty="0" smtClean="0">
                          <a:effectLst/>
                        </a:rPr>
                        <a:t>. </a:t>
                      </a:r>
                      <a:r>
                        <a:rPr lang="zh-CN" sz="2000" b="1" dirty="0" smtClean="0">
                          <a:effectLst/>
                        </a:rPr>
                        <a:t>别</a:t>
                      </a:r>
                      <a:r>
                        <a:rPr lang="zh-CN" sz="2000" b="1" dirty="0">
                          <a:effectLst/>
                        </a:rPr>
                        <a:t>人</a:t>
                      </a:r>
                      <a:endParaRPr lang="en-US" sz="2000" b="1" dirty="0">
                        <a:effectLst/>
                        <a:latin typeface="Calibri"/>
                        <a:ea typeface="SimSu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962400" y="6240566"/>
            <a:ext cx="2509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会读、会听写、</a:t>
            </a:r>
            <a:r>
              <a:rPr lang="zh-CN" altLang="en-US" b="1" dirty="0" smtClean="0">
                <a:solidFill>
                  <a:srgbClr val="0000FF"/>
                </a:solidFill>
              </a:rPr>
              <a:t>会造句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7" name="Title 3"/>
          <p:cNvSpPr>
            <a:spLocks noGrp="1"/>
          </p:cNvSpPr>
          <p:nvPr>
            <p:ph type="ctrTitle"/>
          </p:nvPr>
        </p:nvSpPr>
        <p:spPr>
          <a:xfrm>
            <a:off x="2590800" y="228600"/>
            <a:ext cx="5181600" cy="685800"/>
          </a:xfrm>
        </p:spPr>
        <p:txBody>
          <a:bodyPr>
            <a:noAutofit/>
          </a:bodyPr>
          <a:lstStyle/>
          <a:p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40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个</a:t>
            </a:r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/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周</a:t>
            </a:r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x 25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周</a:t>
            </a:r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= 1000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个</a:t>
            </a:r>
            <a:endParaRPr lang="en-US" sz="32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1066800"/>
            <a:ext cx="6934200" cy="4343400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高年级学生的特点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识字关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说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读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写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、家长、老</a:t>
            </a:r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铁三角</a:t>
            </a:r>
            <a:endParaRPr lang="en-US" sz="3600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036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 txBox="1">
            <a:spLocks/>
          </p:cNvSpPr>
          <p:nvPr/>
        </p:nvSpPr>
        <p:spPr>
          <a:xfrm>
            <a:off x="1752600" y="457200"/>
            <a:ext cx="7239000" cy="56388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听、说</a:t>
            </a:r>
            <a:r>
              <a:rPr lang="zh-CN" altLang="en-US" sz="4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4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读、写</a:t>
            </a:r>
            <a:endParaRPr lang="en-US" altLang="zh-CN" sz="44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zh-CN" altLang="en-US" sz="4400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课堂</a:t>
            </a:r>
            <a:r>
              <a:rPr lang="zh-CN" altLang="en-US" sz="4400" dirty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endParaRPr lang="en-US" altLang="zh-CN" sz="4400" dirty="0" smtClean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结合课文内容，介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绍背景知识</a:t>
            </a:r>
            <a:endParaRPr lang="en-US" altLang="zh-CN" sz="32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根据时间段，介绍中国节日</a:t>
            </a:r>
            <a:r>
              <a:rPr lang="zh-CN" altLang="en-US" sz="3200" dirty="0"/>
              <a:t>、</a:t>
            </a: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饮食</a:t>
            </a:r>
            <a:endParaRPr lang="en-US" altLang="zh-CN" sz="32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角色</a:t>
            </a:r>
            <a:r>
              <a:rPr lang="zh-CN" altLang="en-US" sz="3200" dirty="0">
                <a:solidFill>
                  <a:schemeClr val="tx1"/>
                </a:solidFill>
              </a:rPr>
              <a:t>、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分段落</a:t>
            </a: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朗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读课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文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上黑板填字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堂前十</a:t>
            </a: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分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钟</a:t>
            </a:r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“自由聊天”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最后十分钟</a:t>
            </a:r>
            <a:r>
              <a:rPr lang="en-US" altLang="zh-CN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“听故事”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5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 txBox="1">
            <a:spLocks/>
          </p:cNvSpPr>
          <p:nvPr/>
        </p:nvSpPr>
        <p:spPr>
          <a:xfrm>
            <a:off x="2133600" y="457200"/>
            <a:ext cx="6400800" cy="5715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听、说</a:t>
            </a:r>
            <a:r>
              <a:rPr lang="zh-CN" altLang="en-US" sz="4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44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读、写</a:t>
            </a:r>
            <a:endParaRPr lang="en-US" altLang="zh-CN" sz="44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Clr>
                <a:srgbClr val="0000FF"/>
              </a:buClr>
              <a:buFont typeface="Wingdings" panose="05000000000000000000" pitchFamily="2" charset="2"/>
              <a:buChar char="v"/>
            </a:pPr>
            <a:r>
              <a:rPr lang="zh-CN" altLang="en-US" sz="4400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课后：</a:t>
            </a:r>
            <a:endParaRPr lang="en-US" altLang="zh-CN" sz="4400" dirty="0" smtClean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每天读一遍课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文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完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成书写作业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在家里用中文交流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和家人一起看中文节目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Clr>
                <a:srgbClr val="0000FF"/>
              </a:buClr>
              <a:buFont typeface="Wingdings" panose="05000000000000000000" pitchFamily="2" charset="2"/>
              <a:buChar char="Ø"/>
            </a:pP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假</a:t>
            </a:r>
            <a:r>
              <a:rPr lang="zh-CN" altLang="en-US" sz="32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期回中国</a:t>
            </a:r>
            <a:endParaRPr lang="en-US" altLang="zh-CN" sz="32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609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4"/>
          <p:cNvSpPr txBox="1">
            <a:spLocks/>
          </p:cNvSpPr>
          <p:nvPr/>
        </p:nvSpPr>
        <p:spPr>
          <a:xfrm>
            <a:off x="2286000" y="990600"/>
            <a:ext cx="6172200" cy="4724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44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写作练习：</a:t>
            </a:r>
            <a:endParaRPr lang="en-US" altLang="zh-CN" sz="44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造句 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日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记 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普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兰之声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作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文 （命题或自拟题目）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14350" indent="-51435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参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赛作文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55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1066800"/>
            <a:ext cx="6934200" cy="4343400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高年级学生的特点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识字关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读写关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、家长、老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铁三角</a:t>
            </a:r>
            <a:endParaRPr 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494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743200" y="304800"/>
            <a:ext cx="4724400" cy="9144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家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长一定要参与！</a:t>
            </a:r>
            <a:endParaRPr lang="en-US" sz="4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28800" y="1828800"/>
            <a:ext cx="6934200" cy="377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海外中文教育主要的基地不是学校，而是家庭。</a:t>
            </a:r>
            <a:endParaRPr lang="en-US" altLang="zh-CN" sz="28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外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语大环境和中文小环</a:t>
            </a: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境严酷的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力量对比</a:t>
            </a: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周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末</a:t>
            </a: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的两堂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课时间，根本抵挡不住外语大环境的强势压力</a:t>
            </a: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8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老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学生</a:t>
            </a:r>
            <a:r>
              <a:rPr 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家长的密切配合是提高成绩的“铁三角”</a:t>
            </a:r>
            <a:r>
              <a:rPr lang="en-US" sz="2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4600" y="304800"/>
            <a:ext cx="4945380" cy="762000"/>
          </a:xfrm>
        </p:spPr>
        <p:txBody>
          <a:bodyPr>
            <a:normAutofit/>
          </a:bodyPr>
          <a:lstStyle/>
          <a:p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中文学习的“铁三角”</a:t>
            </a:r>
            <a:endParaRPr lang="en-US" sz="4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AutoShape 2" descr="Image result for teacher-student and parent triang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9" name="Picture 5" descr="Image result for teacher-student and parent triang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76400"/>
            <a:ext cx="6380771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21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838200"/>
            <a:ext cx="5791200" cy="838200"/>
          </a:xfrm>
        </p:spPr>
        <p:txBody>
          <a:bodyPr>
            <a:noAutofit/>
          </a:bodyPr>
          <a:lstStyle/>
          <a:p>
            <a:r>
              <a:rPr lang="zh-CN" altLang="en-US" sz="4800" b="1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中文</a:t>
            </a:r>
            <a:r>
              <a:rPr lang="zh-CN" altLang="en-US" sz="48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4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校的学生数量</a:t>
            </a:r>
            <a:endParaRPr lang="en-US" sz="48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438525" y="2209800"/>
            <a:ext cx="2867025" cy="4038600"/>
            <a:chOff x="3438525" y="2209800"/>
            <a:chExt cx="2867025" cy="4038600"/>
          </a:xfrm>
        </p:grpSpPr>
        <p:sp>
          <p:nvSpPr>
            <p:cNvPr id="8" name="Trapezoid 7"/>
            <p:cNvSpPr/>
            <p:nvPr/>
          </p:nvSpPr>
          <p:spPr>
            <a:xfrm>
              <a:off x="3438525" y="4819650"/>
              <a:ext cx="2867025" cy="1428750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3600" b="1" dirty="0" smtClean="0">
                  <a:solidFill>
                    <a:schemeClr val="tx1"/>
                  </a:solidFill>
                </a:rPr>
                <a:t>低年级</a:t>
              </a:r>
              <a:endParaRPr lang="en-US" sz="3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Trapezoid 8"/>
            <p:cNvSpPr/>
            <p:nvPr/>
          </p:nvSpPr>
          <p:spPr>
            <a:xfrm>
              <a:off x="3809999" y="3524250"/>
              <a:ext cx="2133601" cy="1295400"/>
            </a:xfrm>
            <a:prstGeom prst="trapezoid">
              <a:avLst/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800" b="1" dirty="0" smtClean="0">
                  <a:solidFill>
                    <a:schemeClr val="tx1"/>
                  </a:solidFill>
                </a:rPr>
                <a:t>中年级</a:t>
              </a:r>
              <a:endParaRPr lang="en-US" sz="28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Trapezoid 9"/>
            <p:cNvSpPr/>
            <p:nvPr/>
          </p:nvSpPr>
          <p:spPr>
            <a:xfrm>
              <a:off x="4114800" y="2209800"/>
              <a:ext cx="1524000" cy="1295400"/>
            </a:xfrm>
            <a:prstGeom prst="trapezoid">
              <a:avLst/>
            </a:prstGeom>
            <a:solidFill>
              <a:srgbClr val="92D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 b="1" dirty="0" smtClean="0">
                  <a:solidFill>
                    <a:schemeClr val="tx1"/>
                  </a:solidFill>
                </a:rPr>
                <a:t>高年级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781800" y="2739420"/>
            <a:ext cx="14157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</a:rPr>
              <a:t>？</a:t>
            </a:r>
            <a:endParaRPr lang="en-US" sz="9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59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457200"/>
            <a:ext cx="6096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/>
              <a:t>七年级一班家长意见调查 </a:t>
            </a:r>
            <a:endParaRPr lang="en-US" altLang="zh-CN" sz="2400" b="1" dirty="0" smtClean="0"/>
          </a:p>
          <a:p>
            <a:pPr algn="ctr"/>
            <a:r>
              <a:rPr lang="en-US" dirty="0"/>
              <a:t> </a:t>
            </a:r>
          </a:p>
          <a:p>
            <a:r>
              <a:rPr lang="en-US" b="1" dirty="0"/>
              <a:t>1</a:t>
            </a:r>
            <a:r>
              <a:rPr lang="zh-CN" altLang="en-US" b="1" dirty="0"/>
              <a:t>、 您认为学习中文的重要性：</a:t>
            </a: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zh-CN" altLang="en-US" dirty="0">
                <a:solidFill>
                  <a:srgbClr val="0000FF"/>
                </a:solidFill>
              </a:rPr>
              <a:t>、 非常重要</a:t>
            </a:r>
            <a:r>
              <a:rPr lang="en-US" dirty="0">
                <a:solidFill>
                  <a:srgbClr val="0000FF"/>
                </a:solidFill>
              </a:rPr>
              <a:t>  </a:t>
            </a:r>
            <a:r>
              <a:rPr lang="en-US" dirty="0"/>
              <a:t>	 </a:t>
            </a:r>
            <a:r>
              <a:rPr lang="en-US" dirty="0" smtClean="0"/>
              <a:t>     </a:t>
            </a:r>
          </a:p>
          <a:p>
            <a:r>
              <a:rPr lang="en-US" dirty="0" smtClean="0"/>
              <a:t>B</a:t>
            </a:r>
            <a:r>
              <a:rPr lang="zh-CN" altLang="en-US" dirty="0"/>
              <a:t>、 一般</a:t>
            </a:r>
            <a:r>
              <a:rPr lang="en-US" dirty="0"/>
              <a:t> 	</a:t>
            </a:r>
            <a:r>
              <a:rPr lang="en-US" dirty="0" smtClean="0"/>
              <a:t>  </a:t>
            </a:r>
          </a:p>
          <a:p>
            <a:r>
              <a:rPr lang="en-US" altLang="zh-CN" dirty="0" smtClean="0"/>
              <a:t>C</a:t>
            </a:r>
            <a:r>
              <a:rPr lang="zh-CN" altLang="en-US" dirty="0" smtClean="0"/>
              <a:t>、 </a:t>
            </a:r>
            <a:r>
              <a:rPr lang="zh-CN" altLang="en-US" dirty="0"/>
              <a:t>不太重要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2</a:t>
            </a:r>
            <a:r>
              <a:rPr lang="zh-CN" altLang="en-US" b="1" dirty="0"/>
              <a:t>、 您对孩子学习中文的支持</a:t>
            </a:r>
            <a:r>
              <a:rPr lang="en-US" b="1" dirty="0"/>
              <a:t>/</a:t>
            </a:r>
            <a:r>
              <a:rPr lang="zh-CN" altLang="en-US" b="1" dirty="0"/>
              <a:t>重视度：</a:t>
            </a: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zh-CN" altLang="en-US" dirty="0">
                <a:solidFill>
                  <a:srgbClr val="0000FF"/>
                </a:solidFill>
              </a:rPr>
              <a:t>、 非常重视，</a:t>
            </a:r>
            <a:r>
              <a:rPr lang="zh-CN" altLang="en-US" dirty="0" smtClean="0">
                <a:solidFill>
                  <a:srgbClr val="0000FF"/>
                </a:solidFill>
              </a:rPr>
              <a:t>每周花</a:t>
            </a:r>
            <a:r>
              <a:rPr lang="zh-CN" altLang="en-US" dirty="0">
                <a:solidFill>
                  <a:srgbClr val="0000FF"/>
                </a:solidFill>
              </a:rPr>
              <a:t>一小时以上协助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 一般，</a:t>
            </a:r>
            <a:r>
              <a:rPr lang="zh-CN" altLang="en-US" dirty="0" smtClean="0">
                <a:solidFill>
                  <a:srgbClr val="0000FF"/>
                </a:solidFill>
              </a:rPr>
              <a:t>每周花</a:t>
            </a:r>
            <a:r>
              <a:rPr lang="zh-CN" altLang="en-US" dirty="0">
                <a:solidFill>
                  <a:srgbClr val="0000FF"/>
                </a:solidFill>
              </a:rPr>
              <a:t>半小时左右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C</a:t>
            </a:r>
            <a:r>
              <a:rPr lang="zh-CN" altLang="en-US" dirty="0"/>
              <a:t>、 没花时间帮助，全靠孩子自己学。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3</a:t>
            </a:r>
            <a:r>
              <a:rPr lang="zh-CN" altLang="en-US" b="1" dirty="0"/>
              <a:t>、 您认为家庭作业量如何？</a:t>
            </a:r>
            <a:endParaRPr lang="en-US" dirty="0"/>
          </a:p>
          <a:p>
            <a:r>
              <a:rPr lang="en-US" dirty="0"/>
              <a:t>A</a:t>
            </a:r>
            <a:r>
              <a:rPr lang="zh-CN" altLang="en-US" dirty="0"/>
              <a:t>、 太多</a:t>
            </a:r>
            <a:r>
              <a:rPr lang="en-US" dirty="0"/>
              <a:t>         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 还可以。</a:t>
            </a:r>
            <a:r>
              <a:rPr lang="en-US" dirty="0">
                <a:solidFill>
                  <a:srgbClr val="0000FF"/>
                </a:solidFill>
              </a:rPr>
              <a:t>     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C </a:t>
            </a:r>
            <a:r>
              <a:rPr lang="zh-CN" altLang="en-US" dirty="0"/>
              <a:t>、 太少，还可以再加</a:t>
            </a:r>
            <a:r>
              <a:rPr lang="en-US" dirty="0"/>
              <a:t>  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4</a:t>
            </a:r>
            <a:r>
              <a:rPr lang="zh-CN" altLang="en-US" b="1" dirty="0"/>
              <a:t>、 您每周督促孩子读课文吗？</a:t>
            </a:r>
            <a:endParaRPr lang="en-US" dirty="0"/>
          </a:p>
          <a:p>
            <a:r>
              <a:rPr lang="en-US" dirty="0"/>
              <a:t>A</a:t>
            </a:r>
            <a:r>
              <a:rPr lang="zh-CN" altLang="en-US" dirty="0"/>
              <a:t>、 是，至少读三遍；</a:t>
            </a:r>
            <a:r>
              <a:rPr lang="en-US" dirty="0"/>
              <a:t>   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 读</a:t>
            </a:r>
            <a:r>
              <a:rPr lang="en-US" dirty="0">
                <a:solidFill>
                  <a:srgbClr val="0000FF"/>
                </a:solidFill>
              </a:rPr>
              <a:t>1-3</a:t>
            </a:r>
            <a:r>
              <a:rPr lang="zh-CN" altLang="en-US" dirty="0">
                <a:solidFill>
                  <a:srgbClr val="0000FF"/>
                </a:solidFill>
              </a:rPr>
              <a:t>遍；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C</a:t>
            </a:r>
            <a:r>
              <a:rPr lang="zh-CN" altLang="en-US" dirty="0"/>
              <a:t>、不读或不知道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219200"/>
            <a:ext cx="5486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5</a:t>
            </a:r>
            <a:r>
              <a:rPr lang="zh-CN" altLang="en-US" b="1" dirty="0"/>
              <a:t>、 您认为每周学多少词汇比较合适？</a:t>
            </a:r>
            <a:endParaRPr lang="en-US" dirty="0"/>
          </a:p>
          <a:p>
            <a:r>
              <a:rPr lang="en-US" dirty="0"/>
              <a:t>A</a:t>
            </a:r>
            <a:r>
              <a:rPr lang="zh-CN" altLang="en-US" dirty="0"/>
              <a:t>、</a:t>
            </a:r>
            <a:r>
              <a:rPr lang="en-US" dirty="0"/>
              <a:t>50		</a:t>
            </a:r>
            <a:endParaRPr lang="en-US" dirty="0" smtClean="0"/>
          </a:p>
          <a:p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</a:t>
            </a:r>
            <a:r>
              <a:rPr lang="en-US" dirty="0">
                <a:solidFill>
                  <a:srgbClr val="0000FF"/>
                </a:solidFill>
              </a:rPr>
              <a:t>40   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C</a:t>
            </a:r>
            <a:r>
              <a:rPr lang="zh-CN" altLang="en-US" dirty="0"/>
              <a:t>、</a:t>
            </a:r>
            <a:r>
              <a:rPr lang="en-US" dirty="0" smtClean="0"/>
              <a:t>30 </a:t>
            </a: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D</a:t>
            </a:r>
            <a:r>
              <a:rPr lang="zh-CN" altLang="en-US" dirty="0"/>
              <a:t>、</a:t>
            </a:r>
            <a:r>
              <a:rPr lang="en-US" dirty="0"/>
              <a:t>20  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6</a:t>
            </a:r>
            <a:r>
              <a:rPr lang="zh-CN" altLang="en-US" b="1" dirty="0"/>
              <a:t>、 您认为写日记对提高中文有帮助吗？</a:t>
            </a: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zh-CN" altLang="en-US" dirty="0" smtClean="0">
                <a:solidFill>
                  <a:srgbClr val="0000FF"/>
                </a:solidFill>
              </a:rPr>
              <a:t>、很</a:t>
            </a:r>
            <a:r>
              <a:rPr lang="zh-CN" altLang="en-US" dirty="0">
                <a:solidFill>
                  <a:srgbClr val="0000FF"/>
                </a:solidFill>
              </a:rPr>
              <a:t>有帮助，建议写；</a:t>
            </a:r>
            <a:r>
              <a:rPr lang="en-US" dirty="0">
                <a:solidFill>
                  <a:srgbClr val="0000FF"/>
                </a:solidFill>
              </a:rPr>
              <a:t>  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、有帮助，没时间写；</a:t>
            </a:r>
            <a:r>
              <a:rPr lang="en-US" dirty="0">
                <a:solidFill>
                  <a:srgbClr val="0000FF"/>
                </a:solidFill>
              </a:rPr>
              <a:t>      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C</a:t>
            </a:r>
            <a:r>
              <a:rPr lang="zh-CN" altLang="en-US" dirty="0"/>
              <a:t>、没什么帮助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7</a:t>
            </a:r>
            <a:r>
              <a:rPr lang="zh-CN" altLang="en-US" b="1" dirty="0"/>
              <a:t>、 您每周检查孩子的作业和测试结果吗？</a:t>
            </a:r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A</a:t>
            </a:r>
            <a:r>
              <a:rPr lang="zh-CN" altLang="en-US" dirty="0">
                <a:solidFill>
                  <a:srgbClr val="0000FF"/>
                </a:solidFill>
              </a:rPr>
              <a:t>、 每周检查，非常了解孩子的学习情况；</a:t>
            </a:r>
            <a:r>
              <a:rPr lang="en-US" dirty="0">
                <a:solidFill>
                  <a:srgbClr val="0000FF"/>
                </a:solidFill>
              </a:rPr>
              <a:t>   </a:t>
            </a:r>
          </a:p>
          <a:p>
            <a:r>
              <a:rPr lang="en-US" dirty="0">
                <a:solidFill>
                  <a:srgbClr val="0000FF"/>
                </a:solidFill>
              </a:rPr>
              <a:t>B</a:t>
            </a:r>
            <a:r>
              <a:rPr lang="zh-CN" altLang="en-US" dirty="0">
                <a:solidFill>
                  <a:srgbClr val="0000FF"/>
                </a:solidFill>
              </a:rPr>
              <a:t>、 偶尔检查，不是特别了解；</a:t>
            </a:r>
            <a:r>
              <a:rPr lang="en-US" dirty="0">
                <a:solidFill>
                  <a:srgbClr val="0000FF"/>
                </a:solidFill>
              </a:rPr>
              <a:t>  </a:t>
            </a:r>
          </a:p>
          <a:p>
            <a:r>
              <a:rPr lang="en-US" dirty="0"/>
              <a:t>C</a:t>
            </a:r>
            <a:r>
              <a:rPr lang="zh-CN" altLang="en-US" dirty="0"/>
              <a:t>、 从不检查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en-US" b="1" dirty="0"/>
              <a:t>8</a:t>
            </a:r>
            <a:r>
              <a:rPr lang="zh-CN" altLang="en-US" b="1" dirty="0"/>
              <a:t>、 您对中文教学有什么建议？或怎样才能提高孩</a:t>
            </a:r>
            <a:r>
              <a:rPr lang="zh-CN" altLang="en-US" b="1" dirty="0" smtClean="0"/>
              <a:t>子   </a:t>
            </a:r>
            <a:r>
              <a:rPr lang="en-US" altLang="zh-CN" b="1" dirty="0"/>
              <a:t> 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学</a:t>
            </a:r>
            <a:r>
              <a:rPr lang="zh-CN" altLang="en-US" b="1" dirty="0"/>
              <a:t>中文的兴趣？请简单写一下，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68793" y="304800"/>
            <a:ext cx="4604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 smtClean="0"/>
              <a:t>七年级一班家长意见调查</a:t>
            </a:r>
            <a:r>
              <a:rPr lang="en-US" altLang="zh-CN" sz="2400" b="1" dirty="0"/>
              <a:t> </a:t>
            </a:r>
            <a:r>
              <a:rPr lang="zh-CN" altLang="en-US" sz="2400" b="1" dirty="0" smtClean="0"/>
              <a:t>（续）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63196"/>
              </p:ext>
            </p:extLst>
          </p:nvPr>
        </p:nvGraphicFramePr>
        <p:xfrm>
          <a:off x="2013045" y="1676400"/>
          <a:ext cx="6629400" cy="410989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20755"/>
                <a:gridCol w="2096618"/>
                <a:gridCol w="2812027"/>
              </a:tblGrid>
              <a:tr h="48758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授课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/</a:t>
                      </a:r>
                      <a:r>
                        <a:rPr lang="zh-CN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考</a:t>
                      </a:r>
                      <a:r>
                        <a:rPr lang="zh-CN" sz="1800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试日</a:t>
                      </a:r>
                      <a:r>
                        <a:rPr lang="zh-CN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期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  <a:r>
                        <a:rPr lang="zh-CN" sz="1800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课</a:t>
                      </a:r>
                      <a:r>
                        <a:rPr lang="zh-CN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文题目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800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备</a:t>
                      </a:r>
                      <a:r>
                        <a:rPr lang="zh-CN" sz="18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注 《千字冲关》词语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9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11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、乌鸦和狐狸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1-30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9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18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、会摇尾巴的狼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31-70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9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25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3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、成语故事二则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71-110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10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4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、义犬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111-150 </a:t>
                      </a:r>
                      <a:r>
                        <a:rPr lang="zh-CN" altLang="en-US" sz="1600" b="1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；   家长会</a:t>
                      </a:r>
                      <a:endParaRPr lang="en-US" sz="1600" b="1" dirty="0" smtClean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10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9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5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、熊告诉你什么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151-190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10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16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7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、女娲补天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191-230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1621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10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月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23</a:t>
                      </a:r>
                      <a:r>
                        <a:rPr lang="zh-CN" sz="1600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日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单元测试</a:t>
                      </a: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1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1600" b="1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布</a:t>
                      </a:r>
                      <a:r>
                        <a:rPr lang="zh-CN" sz="1600" b="1" dirty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置第一篇作</a:t>
                      </a:r>
                      <a:r>
                        <a:rPr lang="zh-CN" sz="1600" b="1" dirty="0" smtClean="0">
                          <a:solidFill>
                            <a:schemeClr val="tx1"/>
                          </a:solidFill>
                          <a:effectLst/>
                          <a:latin typeface="KaiTi" panose="02010609060101010101" pitchFamily="49" charset="-122"/>
                          <a:ea typeface="KaiTi" panose="02010609060101010101" pitchFamily="49" charset="-122"/>
                        </a:rPr>
                        <a:t>文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KaiTi" panose="02010609060101010101" pitchFamily="49" charset="-122"/>
                        <a:ea typeface="KaiTi" panose="02010609060101010101" pitchFamily="49" charset="-122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62200" y="327140"/>
            <a:ext cx="59436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2016-2017 </a:t>
            </a:r>
            <a:r>
              <a:rPr kumimoji="0" lang="zh-CN" alt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学年七年级标准中文教学进度表</a:t>
            </a:r>
            <a:endParaRPr kumimoji="0" lang="en-US" altLang="zh-CN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SimSun" pitchFamily="2" charset="-122"/>
              <a:cs typeface="SimSun" pitchFamily="2" charset="-122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华夏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-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普兰斯堡中文学校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                                                                            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班级：七年级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imSun" pitchFamily="2" charset="-122"/>
                <a:ea typeface="SimSun" pitchFamily="2" charset="-122"/>
                <a:cs typeface="Calibri" pitchFamily="34" charset="0"/>
              </a:rPr>
              <a:t>一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班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任课老师：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李虹                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Email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：</a:t>
            </a:r>
            <a:r>
              <a:rPr kumimoji="0" lang="en-US" altLang="zh-CN" sz="1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lihong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 710@hotmail.com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             </a:t>
            </a:r>
            <a:r>
              <a:rPr kumimoji="0" lang="zh-CN" alt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电话：</a:t>
            </a:r>
            <a:r>
              <a:rPr kumimoji="0" lang="en-US" altLang="zh-CN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SimSun" pitchFamily="2" charset="-122"/>
              </a:rPr>
              <a:t>732-763-6312</a:t>
            </a:r>
            <a:r>
              <a:rPr kumimoji="0" lang="en-US" altLang="zh-CN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SimSun" pitchFamily="2" charset="-122"/>
                <a:cs typeface="Calibri" pitchFamily="34" charset="0"/>
              </a:rPr>
              <a:t> 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495800" y="457200"/>
            <a:ext cx="1600200" cy="990600"/>
          </a:xfrm>
        </p:spPr>
        <p:txBody>
          <a:bodyPr>
            <a:noAutofit/>
          </a:bodyPr>
          <a:lstStyle/>
          <a:p>
            <a:r>
              <a:rPr lang="zh-CN" altLang="en-US" sz="4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结语</a:t>
            </a:r>
            <a:endParaRPr lang="en-US" sz="48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981200" y="2057400"/>
            <a:ext cx="6629400" cy="3581400"/>
          </a:xfrm>
        </p:spPr>
        <p:txBody>
          <a:bodyPr>
            <a:no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学校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教师培训、经验交流</a:t>
            </a:r>
            <a:endParaRPr lang="en-US" altLang="zh-CN" sz="40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老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教学热情</a:t>
            </a: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责任感</a:t>
            </a:r>
            <a:endParaRPr lang="en-US" altLang="zh-CN" sz="40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家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长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参与、督促、帮助</a:t>
            </a:r>
            <a:endParaRPr lang="en-US" altLang="zh-CN" sz="40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兴趣培养</a:t>
            </a: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主动性</a:t>
            </a:r>
            <a:endParaRPr lang="en-US" altLang="zh-CN" sz="40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r>
              <a:rPr lang="zh-CN" altLang="en-US" sz="40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教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材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适合学生、切合实际</a:t>
            </a:r>
            <a:endParaRPr lang="en-US" sz="4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90800" y="2286000"/>
            <a:ext cx="4953000" cy="1447800"/>
          </a:xfrm>
        </p:spPr>
        <p:txBody>
          <a:bodyPr>
            <a:noAutofit/>
          </a:bodyPr>
          <a:lstStyle/>
          <a:p>
            <a:r>
              <a:rPr lang="zh-CN" altLang="en-US" sz="8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谢谢大家！</a:t>
            </a:r>
            <a:endParaRPr lang="en-US" sz="80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194481"/>
            <a:ext cx="64770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i="1" dirty="0" smtClean="0">
                <a:solidFill>
                  <a:srgbClr val="0000FF"/>
                </a:solidFill>
              </a:rPr>
              <a:t>纽约时报               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2016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年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10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月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18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日 </a:t>
            </a:r>
            <a:r>
              <a:rPr lang="en-US" altLang="zh-CN" sz="2000" dirty="0" smtClean="0">
                <a:solidFill>
                  <a:schemeClr val="tx1"/>
                </a:solidFill>
              </a:rPr>
              <a:t/>
            </a:r>
            <a:br>
              <a:rPr lang="en-US" altLang="zh-CN" sz="2000" dirty="0" smtClean="0">
                <a:solidFill>
                  <a:schemeClr val="tx1"/>
                </a:solidFill>
              </a:rPr>
            </a:br>
            <a:r>
              <a:rPr lang="zh-CN" altLang="en-US" sz="2000" dirty="0" smtClean="0">
                <a:solidFill>
                  <a:schemeClr val="tx1"/>
                </a:solidFill>
              </a:rPr>
              <a:t>作者：林嘉燕 （加州伯克利分校中文 班大二学生）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94212" y="2209800"/>
            <a:ext cx="5250976" cy="44196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>
                <a:solidFill>
                  <a:schemeClr val="tx1"/>
                </a:solidFill>
              </a:rPr>
              <a:t>小学时的兴趣：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有小伙伴的陪同；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有家长的关怀；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  <a:latin typeface="+mn-ea"/>
              </a:rPr>
              <a:t>对故事、图画的强烈兴趣</a:t>
            </a:r>
            <a:endParaRPr lang="en-US" altLang="zh-CN" sz="2400" dirty="0" smtClean="0">
              <a:solidFill>
                <a:schemeClr val="tx1"/>
              </a:solidFill>
              <a:latin typeface="+mn-ea"/>
            </a:endParaRPr>
          </a:p>
          <a:p>
            <a:endParaRPr lang="en-US" altLang="zh-CN" sz="2400" dirty="0">
              <a:solidFill>
                <a:schemeClr val="tx1"/>
              </a:solidFill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</a:rPr>
              <a:t>初中时的难</a:t>
            </a:r>
            <a:r>
              <a:rPr lang="zh-CN" altLang="en-US" sz="2400" dirty="0">
                <a:solidFill>
                  <a:schemeClr val="tx1"/>
                </a:solidFill>
              </a:rPr>
              <a:t>过</a:t>
            </a:r>
            <a:r>
              <a:rPr lang="zh-CN" altLang="en-US" sz="2400" dirty="0" smtClean="0">
                <a:solidFill>
                  <a:schemeClr val="tx1"/>
                </a:solidFill>
              </a:rPr>
              <a:t>：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要牺牲周日坐在教室里，而其他朋友正在玩，感觉非常难过。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认为学中文没有意义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0" y="1561445"/>
            <a:ext cx="5652509" cy="5232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中文学校（上</a:t>
            </a:r>
            <a:r>
              <a:rPr lang="zh-CN" alt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）：</a:t>
            </a:r>
            <a:r>
              <a:rPr lang="en-US" altLang="zh-CN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ABC</a:t>
            </a:r>
            <a:r>
              <a:rPr lang="zh-CN" altLang="en-US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成</a:t>
            </a:r>
            <a:r>
              <a:rPr lang="zh-CN" altLang="en-US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长的烦恼</a:t>
            </a:r>
            <a:endParaRPr lang="en-US" altLang="zh-CN" sz="28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6245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981200" y="228600"/>
            <a:ext cx="6477000" cy="1032681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700" i="1" dirty="0">
                <a:solidFill>
                  <a:srgbClr val="0000FF"/>
                </a:solidFill>
              </a:rPr>
              <a:t>纽约时报</a:t>
            </a:r>
            <a:r>
              <a:rPr lang="zh-CN" altLang="en-US" sz="4700" i="1" dirty="0" smtClean="0">
                <a:solidFill>
                  <a:srgbClr val="0000FF"/>
                </a:solidFill>
              </a:rPr>
              <a:t>（续）</a:t>
            </a:r>
            <a:r>
              <a:rPr lang="zh-CN" altLang="en-US" sz="4000" i="1" dirty="0" smtClean="0">
                <a:solidFill>
                  <a:srgbClr val="0000FF"/>
                </a:solidFill>
              </a:rPr>
              <a:t>       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2016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年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10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月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18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日 </a:t>
            </a:r>
            <a:r>
              <a:rPr lang="en-US" altLang="zh-CN" sz="2000" dirty="0" smtClean="0">
                <a:solidFill>
                  <a:schemeClr val="tx1"/>
                </a:solidFill>
              </a:rPr>
              <a:t/>
            </a:r>
            <a:br>
              <a:rPr lang="en-US" altLang="zh-CN" sz="2000" dirty="0" smtClean="0">
                <a:solidFill>
                  <a:schemeClr val="tx1"/>
                </a:solidFill>
              </a:rPr>
            </a:br>
            <a:r>
              <a:rPr lang="zh-CN" altLang="en-US" sz="2000" dirty="0" smtClean="0">
                <a:solidFill>
                  <a:schemeClr val="tx1"/>
                </a:solidFill>
              </a:rPr>
              <a:t>作者：林嘉燕 （加州伯克利分校中文 班大二学生）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86000" y="2667000"/>
            <a:ext cx="6477000" cy="3810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None/>
              <a:defRPr kumimoji="0"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None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>
                <a:solidFill>
                  <a:schemeClr val="tx1"/>
                </a:solidFill>
              </a:rPr>
              <a:t>高中时的压力</a:t>
            </a:r>
            <a:r>
              <a:rPr lang="zh-CN" altLang="en-US" sz="2400" dirty="0" smtClean="0">
                <a:solidFill>
                  <a:schemeClr val="tx1"/>
                </a:solidFill>
              </a:rPr>
              <a:t>：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行</a:t>
            </a:r>
            <a:r>
              <a:rPr lang="zh-CN" altLang="en-US" sz="2400" dirty="0">
                <a:solidFill>
                  <a:schemeClr val="tx1"/>
                </a:solidFill>
              </a:rPr>
              <a:t>为越像你的母国，就越受欺负</a:t>
            </a:r>
            <a:r>
              <a:rPr lang="zh-CN" altLang="en-US" sz="2400" dirty="0" smtClean="0">
                <a:solidFill>
                  <a:schemeClr val="tx1"/>
                </a:solidFill>
              </a:rPr>
              <a:t>（如发</a:t>
            </a:r>
            <a:r>
              <a:rPr lang="zh-CN" altLang="en-US" sz="2400" dirty="0">
                <a:solidFill>
                  <a:schemeClr val="tx1"/>
                </a:solidFill>
              </a:rPr>
              <a:t>型）。</a:t>
            </a:r>
            <a:endParaRPr lang="en-US" altLang="zh-CN" sz="24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>
                <a:solidFill>
                  <a:schemeClr val="tx1"/>
                </a:solidFill>
              </a:rPr>
              <a:t>本来有一个很好的机会学中文，但由于压力而错过了。</a:t>
            </a:r>
            <a:endParaRPr lang="en-US" altLang="zh-CN" sz="2400" dirty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zh-CN" altLang="en-US" sz="2400" dirty="0" smtClean="0">
                <a:solidFill>
                  <a:schemeClr val="tx1"/>
                </a:solidFill>
              </a:rPr>
              <a:t>大</a:t>
            </a:r>
            <a:r>
              <a:rPr lang="zh-CN" altLang="en-US" sz="2400" dirty="0">
                <a:solidFill>
                  <a:schemeClr val="tx1"/>
                </a:solidFill>
              </a:rPr>
              <a:t>学二年级</a:t>
            </a:r>
            <a:r>
              <a:rPr lang="zh-CN" altLang="en-US" sz="2400" dirty="0" smtClean="0">
                <a:solidFill>
                  <a:schemeClr val="tx1"/>
                </a:solidFill>
              </a:rPr>
              <a:t>：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开</a:t>
            </a:r>
            <a:r>
              <a:rPr lang="zh-CN" altLang="en-US" sz="2400" dirty="0">
                <a:solidFill>
                  <a:schemeClr val="tx1"/>
                </a:solidFill>
              </a:rPr>
              <a:t>始对中国感兴趣，主动要学中文</a:t>
            </a:r>
            <a:r>
              <a:rPr lang="zh-CN" altLang="en-US" sz="2400" dirty="0" smtClean="0">
                <a:solidFill>
                  <a:schemeClr val="tx1"/>
                </a:solidFill>
              </a:rPr>
              <a:t>。</a:t>
            </a:r>
            <a:endParaRPr lang="en-US" altLang="zh-CN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zh-CN" altLang="en-US" sz="2400" dirty="0" smtClean="0">
                <a:solidFill>
                  <a:schemeClr val="tx1"/>
                </a:solidFill>
              </a:rPr>
              <a:t>口</a:t>
            </a:r>
            <a:r>
              <a:rPr lang="zh-CN" altLang="en-US" sz="2400" dirty="0">
                <a:solidFill>
                  <a:schemeClr val="tx1"/>
                </a:solidFill>
              </a:rPr>
              <a:t>语没问题，书写能力是初级水平。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altLang="zh-CN" sz="2400" dirty="0">
              <a:solidFill>
                <a:schemeClr val="tx1"/>
              </a:solidFill>
            </a:endParaRPr>
          </a:p>
          <a:p>
            <a:endParaRPr lang="en-US" altLang="zh-CN" sz="2400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39369" y="1762780"/>
            <a:ext cx="6160661" cy="58477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zh-CN" alt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中文学校</a:t>
            </a:r>
            <a:r>
              <a:rPr lang="zh-CN" alt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</a:t>
            </a:r>
            <a:r>
              <a:rPr lang="zh-CN" alt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下</a:t>
            </a:r>
            <a:r>
              <a:rPr lang="zh-CN" alt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）：</a:t>
            </a:r>
            <a:r>
              <a:rPr lang="en-US" altLang="zh-CN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ABC</a:t>
            </a:r>
            <a:r>
              <a:rPr lang="zh-CN" alt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的</a:t>
            </a:r>
            <a:r>
              <a:rPr lang="zh-CN" alt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自</a:t>
            </a:r>
            <a:r>
              <a:rPr lang="zh-CN" altLang="en-US" sz="32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我斗争</a:t>
            </a:r>
            <a:endParaRPr lang="en-US" altLang="zh-CN" sz="32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620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47900" y="2819400"/>
            <a:ext cx="59436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 smtClean="0"/>
              <a:t>“</a:t>
            </a:r>
            <a:r>
              <a:rPr lang="zh-CN" altLang="en-US" sz="2800" b="1" dirty="0"/>
              <a:t>我以前是周末中文学校的老师。我不喜</a:t>
            </a:r>
            <a:r>
              <a:rPr lang="zh-CN" altLang="en-US" sz="2800" b="1" dirty="0" smtClean="0"/>
              <a:t>欢教周</a:t>
            </a:r>
            <a:r>
              <a:rPr lang="zh-CN" altLang="en-US" sz="2800" b="1" dirty="0"/>
              <a:t>末中文学校的课，因为那时你们不想学，都是父母逼你们去的，所以我辞职了。现在你们长大了，自己选择坐在这个教室里。你们现在改变了想法，感觉中文对你重要了，所以我很高兴教你</a:t>
            </a:r>
            <a:r>
              <a:rPr lang="zh-CN" altLang="en-US" sz="2800" b="1" dirty="0" smtClean="0"/>
              <a:t>们</a:t>
            </a:r>
            <a:r>
              <a:rPr lang="en-US" altLang="zh-CN" sz="2800" b="1" dirty="0" smtClean="0"/>
              <a:t>……”</a:t>
            </a:r>
            <a:endParaRPr lang="en-US" sz="2800" b="1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981200" y="228600"/>
            <a:ext cx="6477000" cy="1032681"/>
          </a:xfrm>
          <a:prstGeom prst="rect">
            <a:avLst/>
          </a:prstGeom>
        </p:spPr>
        <p:txBody>
          <a:bodyPr vert="horz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700" i="1" dirty="0">
                <a:solidFill>
                  <a:srgbClr val="0000FF"/>
                </a:solidFill>
              </a:rPr>
              <a:t>纽约时报</a:t>
            </a:r>
            <a:r>
              <a:rPr lang="zh-CN" altLang="en-US" sz="4700" i="1" dirty="0" smtClean="0">
                <a:solidFill>
                  <a:srgbClr val="0000FF"/>
                </a:solidFill>
              </a:rPr>
              <a:t>（续）</a:t>
            </a:r>
            <a:r>
              <a:rPr lang="zh-CN" altLang="en-US" sz="4000" i="1" dirty="0" smtClean="0">
                <a:solidFill>
                  <a:srgbClr val="0000FF"/>
                </a:solidFill>
              </a:rPr>
              <a:t>       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2016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年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10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月</a:t>
            </a:r>
            <a:r>
              <a:rPr lang="en-US" altLang="zh-CN" sz="2000" i="1" dirty="0" smtClean="0">
                <a:solidFill>
                  <a:schemeClr val="tx1"/>
                </a:solidFill>
              </a:rPr>
              <a:t>18</a:t>
            </a:r>
            <a:r>
              <a:rPr lang="zh-CN" altLang="en-US" sz="2000" i="1" dirty="0" smtClean="0">
                <a:solidFill>
                  <a:schemeClr val="tx1"/>
                </a:solidFill>
              </a:rPr>
              <a:t>日 </a:t>
            </a:r>
            <a:r>
              <a:rPr lang="en-US" altLang="zh-CN" sz="2000" dirty="0" smtClean="0">
                <a:solidFill>
                  <a:schemeClr val="tx1"/>
                </a:solidFill>
              </a:rPr>
              <a:t/>
            </a:r>
            <a:br>
              <a:rPr lang="en-US" altLang="zh-CN" sz="2000" dirty="0" smtClean="0">
                <a:solidFill>
                  <a:schemeClr val="tx1"/>
                </a:solidFill>
              </a:rPr>
            </a:br>
            <a:r>
              <a:rPr lang="zh-CN" altLang="en-US" sz="2000" dirty="0" smtClean="0">
                <a:solidFill>
                  <a:schemeClr val="tx1"/>
                </a:solidFill>
              </a:rPr>
              <a:t>作者：林嘉燕 （加州伯克利分校中文 班大二学生）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124200" y="1865531"/>
            <a:ext cx="3890809" cy="646331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36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大学中文老</a:t>
            </a:r>
            <a:r>
              <a:rPr lang="zh-CN" altLang="en-US" sz="36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师说：</a:t>
            </a:r>
            <a:endParaRPr lang="en-US" sz="36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861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1066800"/>
            <a:ext cx="6934200" cy="4343400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高年级学生的特点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识字关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、说、读、写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、家长、老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铁三角</a:t>
            </a:r>
            <a:endParaRPr 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90800" y="685800"/>
            <a:ext cx="5257800" cy="838200"/>
          </a:xfrm>
        </p:spPr>
        <p:txBody>
          <a:bodyPr>
            <a:noAutofit/>
          </a:bodyPr>
          <a:lstStyle/>
          <a:p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高年级学生的特点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67000" y="2057400"/>
            <a:ext cx="5867400" cy="3429000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叛逆</a:t>
            </a:r>
            <a:endParaRPr lang="en-US" altLang="zh-CN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对中文没有兴趣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上课不听讲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下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课不做作业</a:t>
            </a:r>
            <a:endParaRPr lang="en-US" altLang="zh-CN" sz="3600" dirty="0" smtClean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zh-CN" altLang="en-US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学生中文水平参差不齐</a:t>
            </a:r>
            <a:endParaRPr lang="en-US" sz="36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90800" y="205854"/>
            <a:ext cx="5029200" cy="1219200"/>
          </a:xfrm>
        </p:spPr>
        <p:txBody>
          <a:bodyPr>
            <a:noAutofit/>
          </a:bodyPr>
          <a:lstStyle/>
          <a:p>
            <a:pPr algn="ctr"/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2016</a:t>
            </a:r>
            <a:r>
              <a:rPr lang="zh-CN" altLang="en-US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年第一堂课分享</a:t>
            </a:r>
            <a: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40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（全班</a:t>
            </a:r>
            <a:r>
              <a:rPr lang="en-US" altLang="zh-CN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28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位同学）</a:t>
            </a:r>
            <a:endParaRPr lang="en-US" sz="2800" dirty="0">
              <a:solidFill>
                <a:schemeClr val="tx1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9800" y="1676400"/>
            <a:ext cx="6261021" cy="526297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问：请问你喜欢学中文吗？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答：</a:t>
            </a:r>
            <a:r>
              <a:rPr lang="en-US" altLang="zh-CN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不喜欢 （</a:t>
            </a:r>
            <a:r>
              <a:rPr lang="en-US" altLang="zh-CN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问：自己想来中文学校吗？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答： 不想来 （</a:t>
            </a:r>
            <a:r>
              <a:rPr lang="en-US" altLang="zh-CN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问： 学中文重要吗？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答： 一般（</a:t>
            </a:r>
            <a:r>
              <a:rPr lang="en-US" altLang="zh-CN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 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solidFill>
                <a:srgbClr val="0000FF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  </a:t>
            </a:r>
            <a:r>
              <a:rPr lang="zh-CN" altLang="en-US" sz="24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很重要（</a:t>
            </a:r>
            <a:r>
              <a:rPr lang="en-US" altLang="zh-CN" sz="24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CN" altLang="en-US" sz="2400" b="1" dirty="0" smtClean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）；不重要（</a:t>
            </a:r>
            <a:r>
              <a:rPr lang="en-US" altLang="zh-CN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 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问： 在家里谁帮你学中文？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答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： 妈妈 （</a:t>
            </a:r>
            <a:r>
              <a:rPr lang="en-US" altLang="zh-CN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CN" altLang="en-US" sz="2400" b="1" dirty="0" smtClean="0">
                <a:solidFill>
                  <a:srgbClr val="0000FF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人）；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爸爸和妈妈 （</a:t>
            </a:r>
            <a:r>
              <a:rPr lang="en-US" altLang="zh-CN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   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爸爸 （</a:t>
            </a:r>
            <a:r>
              <a:rPr lang="en-US" altLang="zh-CN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人）； 爷爷 （</a:t>
            </a:r>
            <a:r>
              <a:rPr lang="en-US" altLang="zh-CN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人）</a:t>
            </a:r>
            <a:endParaRPr lang="en-US" altLang="zh-CN" sz="2400" b="1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en-US" sz="2400" b="1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sz="2400" b="1" dirty="0" smtClean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endParaRPr lang="en-US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0545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133600" y="1066800"/>
            <a:ext cx="6934200" cy="4343400"/>
          </a:xfrm>
        </p:spPr>
        <p:txBody>
          <a:bodyPr>
            <a:noAutofit/>
          </a:bodyPr>
          <a:lstStyle/>
          <a:p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1.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高年级学生的特点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2. </a:t>
            </a:r>
            <a:r>
              <a:rPr lang="zh-CN" altLang="en-US" sz="3600" dirty="0" smtClean="0">
                <a:solidFill>
                  <a:schemeClr val="tx1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识字关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. </a:t>
            </a:r>
            <a:r>
              <a:rPr lang="zh-CN" altLang="en-US" sz="3600" dirty="0" smtClean="0">
                <a:solidFill>
                  <a:schemeClr val="bg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听</a:t>
            </a:r>
            <a:r>
              <a:rPr lang="zh-CN" altLang="en-US" sz="3600" dirty="0">
                <a:solidFill>
                  <a:schemeClr val="bg1">
                    <a:lumMod val="50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、说、读、写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4. 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学</a:t>
            </a:r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生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、家长、老</a:t>
            </a:r>
            <a:r>
              <a:rPr lang="zh-CN" altLang="en-US" sz="3600" dirty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师</a:t>
            </a:r>
            <a:r>
              <a:rPr lang="en-US" altLang="zh-CN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---</a:t>
            </a:r>
            <a:r>
              <a:rPr lang="zh-CN" altLang="en-US" sz="3600" dirty="0" smtClean="0">
                <a:solidFill>
                  <a:schemeClr val="bg1">
                    <a:lumMod val="65000"/>
                  </a:schemeClr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铁三角</a:t>
            </a:r>
            <a:endParaRPr lang="en-US" sz="3600" dirty="0">
              <a:solidFill>
                <a:schemeClr val="bg1">
                  <a:lumMod val="65000"/>
                </a:schemeClr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1113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970</TotalTime>
  <Words>1743</Words>
  <Application>Microsoft Office PowerPoint</Application>
  <PresentationFormat>On-screen Show (4:3)</PresentationFormat>
  <Paragraphs>228</Paragraphs>
  <Slides>24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中高级中文教学方法探讨</vt:lpstr>
      <vt:lpstr>中文学校的学生数量</vt:lpstr>
      <vt:lpstr>PowerPoint Presentation</vt:lpstr>
      <vt:lpstr>PowerPoint Presentation</vt:lpstr>
      <vt:lpstr>PowerPoint Presentation</vt:lpstr>
      <vt:lpstr>      1. 高年级学生的特点  2. 识字关  3. 听、说、读、写  4. 学生、家长、老师---铁三角</vt:lpstr>
      <vt:lpstr>1. 高年级学生的特点</vt:lpstr>
      <vt:lpstr>2016年第一堂课分享 （全班20位同学）</vt:lpstr>
      <vt:lpstr>      1. 高年级学生的特点  2. 识字关  3. 听、说、读、写  4. 学生、家长、老师---铁三角</vt:lpstr>
      <vt:lpstr>如何利用            攻克识字关？</vt:lpstr>
      <vt:lpstr>华夏普兰斯堡中文学校听写比赛细则 </vt:lpstr>
      <vt:lpstr>40个/周 x 25周 = 1000个</vt:lpstr>
      <vt:lpstr>      1. 高年级学生的特点  2. 识字关  3. 听、说、读、写  4. 学生、家长、老师---铁三角</vt:lpstr>
      <vt:lpstr>PowerPoint Presentation</vt:lpstr>
      <vt:lpstr>PowerPoint Presentation</vt:lpstr>
      <vt:lpstr>PowerPoint Presentation</vt:lpstr>
      <vt:lpstr>      1. 高年级学生的特点  2. 识字关  3. 读写关  4. 学生、家长、老师---铁三角</vt:lpstr>
      <vt:lpstr>家长一定要参与！</vt:lpstr>
      <vt:lpstr>中文学习的“铁三角”</vt:lpstr>
      <vt:lpstr>PowerPoint Presentation</vt:lpstr>
      <vt:lpstr>PowerPoint Presentation</vt:lpstr>
      <vt:lpstr>PowerPoint Presentation</vt:lpstr>
      <vt:lpstr>结语</vt:lpstr>
      <vt:lpstr>谢谢大家！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中高级中文教学方法探讨</dc:title>
  <dc:creator>Hong</dc:creator>
  <cp:lastModifiedBy>Hong</cp:lastModifiedBy>
  <cp:revision>53</cp:revision>
  <cp:lastPrinted>2016-11-12T03:17:12Z</cp:lastPrinted>
  <dcterms:created xsi:type="dcterms:W3CDTF">2016-10-15T16:40:50Z</dcterms:created>
  <dcterms:modified xsi:type="dcterms:W3CDTF">2016-11-12T03:24:38Z</dcterms:modified>
</cp:coreProperties>
</file>